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0655" autoAdjust="0"/>
  </p:normalViewPr>
  <p:slideViewPr>
    <p:cSldViewPr snapToGrid="0">
      <p:cViewPr varScale="1">
        <p:scale>
          <a:sx n="118" d="100"/>
          <a:sy n="118" d="100"/>
        </p:scale>
        <p:origin x="114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8/22/2024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695916"/>
            <a:ext cx="4941771" cy="5486400"/>
          </a:xfrm>
        </p:spPr>
        <p:txBody>
          <a:bodyPr anchor="ctr"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ACME Helium-3 Lunar Mining Operations (AHLMO) Simulator</a:t>
            </a: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Norm Evangelista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ACME Autonomous Mining Truck">
            <a:extLst>
              <a:ext uri="{FF2B5EF4-FFF2-40B4-BE49-F238E27FC236}">
                <a16:creationId xmlns:a16="http://schemas.microsoft.com/office/drawing/2014/main" id="{1869B238-B021-BEED-3029-0065AB28E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21" y="695916"/>
            <a:ext cx="5500579" cy="55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Truck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MINING is the initial state, duration is random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INBOUND after mining is complete, for 6 Ticks; assigned to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QUEUED after inbound complete until front of queue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UNLOADING for 1 Tick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state maintains statistic for that state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27274" y="1656001"/>
            <a:ext cx="6639852" cy="42011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36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Registry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MineRegistry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manages access to the dispatchers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Once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leaves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pushed onto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SiteDispatcher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queue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StationDispatcher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maintains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(s) with the shortest queue at its front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TruckDispatcher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the parking garage for all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ensuring their lifetime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922696" y="1256997"/>
            <a:ext cx="5944430" cy="43440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57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Dispatcher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StationDispatcher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uses a min-heap to keep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with shortest queues in front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Gives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with the shortest queue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After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added to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queue,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requeues itself in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StationDispatcher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712654" y="1675051"/>
            <a:ext cx="6858957" cy="3667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673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76B09B-1596-5028-3EB1-32C7359C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87" y="353550"/>
            <a:ext cx="10932340" cy="1325563"/>
          </a:xfrm>
        </p:spPr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ACME</a:t>
            </a: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Helium-3 Lunar Mining Operations</a:t>
            </a: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(AHLMO) Simulator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976E65EA-CB70-B817-7C6F-EB8CCAA2BCAD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23087" y="2111381"/>
            <a:ext cx="10932340" cy="3570963"/>
          </a:xfrm>
        </p:spPr>
        <p:txBody>
          <a:bodyPr>
            <a:normAutofit fontScale="850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ACME Helium-3 Lunar Mining Operations (AHLMO) Simulator models our fully autonomous mining operations, consisting of: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autonomous mining trucks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autonomous unloading stations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AHLMO supports N mining trucks and M unloading stations that carry out mining operations over the course of a 72-hour mining "day."</a:t>
            </a:r>
          </a:p>
          <a:p>
            <a:pPr>
              <a:lnSpc>
                <a:spcPct val="150000"/>
              </a:lnSpc>
            </a:pP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3B9B8-57ED-175B-CFFB-5A08586C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1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E9143-33C9-23CC-A9BA-CBBFAB8E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87" y="353550"/>
            <a:ext cx="10908063" cy="132556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Requirements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08560617-5B7B-6C87-B0AB-EB025BA013D8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917872908"/>
              </p:ext>
            </p:extLst>
          </p:nvPr>
        </p:nvGraphicFramePr>
        <p:xfrm>
          <a:off x="623087" y="1679113"/>
          <a:ext cx="10945826" cy="4755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365">
                  <a:extLst>
                    <a:ext uri="{9D8B030D-6E8A-4147-A177-3AD203B41FA5}">
                      <a16:colId xmlns:a16="http://schemas.microsoft.com/office/drawing/2014/main" val="4163447697"/>
                    </a:ext>
                  </a:extLst>
                </a:gridCol>
                <a:gridCol w="8297461">
                  <a:extLst>
                    <a:ext uri="{9D8B030D-6E8A-4147-A177-3AD203B41FA5}">
                      <a16:colId xmlns:a16="http://schemas.microsoft.com/office/drawing/2014/main" val="2048215121"/>
                    </a:ext>
                  </a:extLst>
                </a:gridCol>
              </a:tblGrid>
              <a:tr h="44100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01086"/>
                  </a:ext>
                </a:extLst>
              </a:tr>
              <a:tr h="88114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AHLMO shall support N mining trucks 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 and M mining unload sites 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041583"/>
                  </a:ext>
                </a:extLst>
              </a:tr>
              <a:tr h="88114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will spend a random amount of time between 1 hour and 5 hours visiting a mine 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05695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shall begin the simulation at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42648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Transit time between any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and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shall be 30 minutes.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78468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shall be assigned to the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with the shortest queue.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639946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will take 5 minutes to unload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481566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mining day shall be 72 hours long.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98045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ACB50-B1C8-64DE-F926-7207A44D3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12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8557-8448-C81B-6DED-0D3B41A9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87" y="353550"/>
            <a:ext cx="10924248" cy="132556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Assumptions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3A7F522E-8F83-6D1C-E998-7391681CDC60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18269042"/>
              </p:ext>
            </p:extLst>
          </p:nvPr>
        </p:nvGraphicFramePr>
        <p:xfrm>
          <a:off x="623087" y="1679113"/>
          <a:ext cx="10924248" cy="4487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9518">
                  <a:extLst>
                    <a:ext uri="{9D8B030D-6E8A-4147-A177-3AD203B41FA5}">
                      <a16:colId xmlns:a16="http://schemas.microsoft.com/office/drawing/2014/main" val="2892101822"/>
                    </a:ext>
                  </a:extLst>
                </a:gridCol>
                <a:gridCol w="8314730">
                  <a:extLst>
                    <a:ext uri="{9D8B030D-6E8A-4147-A177-3AD203B41FA5}">
                      <a16:colId xmlns:a16="http://schemas.microsoft.com/office/drawing/2014/main" val="1878124860"/>
                    </a:ext>
                  </a:extLst>
                </a:gridCol>
              </a:tblGrid>
              <a:tr h="481924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Assumption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554720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 simulation is driven by Ticks.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21744"/>
                  </a:ext>
                </a:extLst>
              </a:tr>
              <a:tr h="56848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One Tick is defined as 5 minutes (the duration of AHLMO’s shortest operation).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495414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There are 12 Ticks in an hour. Therefore: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62318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There are 864 Ticks in a 72-hour mining day.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773601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spends between 12 and 60 Ticks at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618816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spends 6 Ticks in transit between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and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190909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takes 1 Tick to unload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4772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799E9-6044-53BC-330A-88852AB4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3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Overlord and Minions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Observer Pattern (Publish/Subscribe)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MineOverlord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the Publisher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MineOverlord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Subscribers, and receive one Tick per update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Ticks occur every ¼ second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MineOverlord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triggers statistics dump at close of mining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16612" y="2279320"/>
            <a:ext cx="7354999" cy="35127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50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Site and Time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HAS-A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MineTimer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class to generate a random mining time each time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visits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tracks its mining and not-mining time for statistical purposes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5141497" y="2069538"/>
            <a:ext cx="5973009" cy="34771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0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and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HAS-A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MineStationState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that employs the State Pattern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IDLE state exists to factor out the idle time at the start of the simulation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state maintains statistics for that state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84248" y="2387150"/>
            <a:ext cx="7287364" cy="34622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19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IDLE exists to factor out idle startup time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never return to IDLE state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 READY state until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reaches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 UNLOADING state until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queue is empty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84248" y="2387151"/>
            <a:ext cx="6868484" cy="25721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Truck and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HAS-A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state that employs the State Pattern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MINING is the initial state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state maintains statistic for that state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3949700" y="1772157"/>
            <a:ext cx="7507611" cy="37218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862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{7BAB29D1-59FA-4732-91BE-22396EA1681C}tf67328976_win32</Template>
  <TotalTime>508</TotalTime>
  <Words>575</Words>
  <Application>Microsoft Office PowerPoint</Application>
  <PresentationFormat>Widescreen</PresentationFormat>
  <Paragraphs>93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Roboto</vt:lpstr>
      <vt:lpstr>Tenorite</vt:lpstr>
      <vt:lpstr>Custom</vt:lpstr>
      <vt:lpstr>ACME Helium-3 Lunar Mining Operations (AHLMO) Simulator  Norm Evangelista</vt:lpstr>
      <vt:lpstr>ACME Helium-3 Lunar Mining Operations (AHLMO) Simulator</vt:lpstr>
      <vt:lpstr>Requirements</vt:lpstr>
      <vt:lpstr>Assumptions</vt:lpstr>
      <vt:lpstr>Overlord and Minions</vt:lpstr>
      <vt:lpstr>Site and Time</vt:lpstr>
      <vt:lpstr>Station and States</vt:lpstr>
      <vt:lpstr>Station States</vt:lpstr>
      <vt:lpstr>Truck and States</vt:lpstr>
      <vt:lpstr>Truck States</vt:lpstr>
      <vt:lpstr>Registry</vt:lpstr>
      <vt:lpstr>Station Dispatcher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Norm Evangelista</dc:creator>
  <cp:lastModifiedBy>Norm Evangelista</cp:lastModifiedBy>
  <cp:revision>18</cp:revision>
  <dcterms:created xsi:type="dcterms:W3CDTF">2024-08-23T06:38:53Z</dcterms:created>
  <dcterms:modified xsi:type="dcterms:W3CDTF">2024-08-23T15:07:22Z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